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74618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116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6076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601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332959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7101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3422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3507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5255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1363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361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11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4288" y="6211888"/>
            <a:ext cx="12087226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hthoek 12"/>
          <p:cNvSpPr/>
          <p:nvPr/>
        </p:nvSpPr>
        <p:spPr>
          <a:xfrm>
            <a:off x="2586038" y="6211888"/>
            <a:ext cx="9605962" cy="646112"/>
          </a:xfrm>
          <a:prstGeom prst="rect">
            <a:avLst/>
          </a:prstGeom>
          <a:solidFill>
            <a:srgbClr val="C8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28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9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  <p:pic>
        <p:nvPicPr>
          <p:cNvPr id="1031" name="Afbeelding 6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38238" y="6211888"/>
            <a:ext cx="4826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Afbeelding 10"/>
          <p:cNvPicPr>
            <a:picLocks noChangeAspect="1"/>
          </p:cNvPicPr>
          <p:nvPr/>
        </p:nvPicPr>
        <p:blipFill>
          <a:blip r:embed="rId13"/>
          <a:srcRect l="15472" t="-378519" r="-15472" b="378519"/>
          <a:stretch>
            <a:fillRect/>
          </a:stretch>
        </p:blipFill>
        <p:spPr bwMode="auto">
          <a:xfrm>
            <a:off x="1433513" y="3028950"/>
            <a:ext cx="9324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Afbeelding 17"/>
          <p:cNvPicPr>
            <a:picLocks noChangeAspect="1"/>
          </p:cNvPicPr>
          <p:nvPr/>
        </p:nvPicPr>
        <p:blipFill>
          <a:blip r:embed="rId15"/>
          <a:srcRect t="27655" r="23270" b="25470"/>
          <a:stretch>
            <a:fillRect/>
          </a:stretch>
        </p:blipFill>
        <p:spPr bwMode="auto">
          <a:xfrm>
            <a:off x="28575" y="6205538"/>
            <a:ext cx="1085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Afbeeldingsresultaat voor pebble stad en mens">
            <a:extLst>
              <a:ext uri="{FF2B5EF4-FFF2-40B4-BE49-F238E27FC236}">
                <a16:creationId xmlns:a16="http://schemas.microsoft.com/office/drawing/2014/main" id="{2777A2BD-7E54-4C3E-A067-36AEA2C614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0" b="100000" l="0" r="100000">
                        <a14:foregroundMark x1="24402" y1="24651" x2="12919" y2="60930"/>
                        <a14:foregroundMark x1="17225" y1="63721" x2="17225" y2="63721"/>
                        <a14:foregroundMark x1="17225" y1="70698" x2="81818" y2="59070"/>
                        <a14:foregroundMark x1="81340" y1="56279" x2="87081" y2="23721"/>
                        <a14:foregroundMark x1="86124" y1="22326" x2="24402" y2="25116"/>
                        <a14:foregroundMark x1="30144" y1="34419" x2="72727" y2="40000"/>
                        <a14:foregroundMark x1="85646" y1="24651" x2="34450" y2="56279"/>
                        <a14:foregroundMark x1="60287" y1="38605" x2="60287" y2="38605"/>
                        <a14:foregroundMark x1="60287" y1="38605" x2="51675" y2="60930"/>
                        <a14:foregroundMark x1="51196" y1="55349" x2="70335" y2="53488"/>
                        <a14:foregroundMark x1="61244" y1="53953" x2="45455" y2="55349"/>
                        <a14:foregroundMark x1="51196" y1="56279" x2="60287" y2="52558"/>
                        <a14:foregroundMark x1="60287" y1="52558" x2="63158" y2="52558"/>
                        <a14:foregroundMark x1="63158" y1="52558" x2="68900" y2="56279"/>
                        <a14:foregroundMark x1="71770" y1="56279" x2="71770" y2="56279"/>
                        <a14:foregroundMark x1="68900" y1="58140" x2="68900" y2="58140"/>
                        <a14:foregroundMark x1="67464" y1="59070" x2="67464" y2="59070"/>
                        <a14:foregroundMark x1="80383" y1="40000" x2="80383" y2="40000"/>
                        <a14:foregroundMark x1="75598" y1="37674" x2="75598" y2="37674"/>
                        <a14:foregroundMark x1="75598" y1="34884" x2="75598" y2="34884"/>
                        <a14:foregroundMark x1="77033" y1="34884" x2="77033" y2="34884"/>
                        <a14:foregroundMark x1="58852" y1="40000" x2="58852" y2="40000"/>
                        <a14:foregroundMark x1="54067" y1="40000" x2="21531" y2="37674"/>
                        <a14:foregroundMark x1="27273" y1="31628" x2="25837" y2="44651"/>
                        <a14:foregroundMark x1="25837" y1="33023" x2="38756" y2="46977"/>
                        <a14:foregroundMark x1="39713" y1="41860" x2="39713" y2="41860"/>
                        <a14:foregroundMark x1="39713" y1="41395" x2="37321" y2="44186"/>
                        <a14:foregroundMark x1="36842" y1="50698" x2="36842" y2="50698"/>
                        <a14:foregroundMark x1="36842" y1="53953" x2="36842" y2="53953"/>
                        <a14:foregroundMark x1="31579" y1="60465" x2="31579" y2="60465"/>
                        <a14:foregroundMark x1="33971" y1="60465" x2="35407" y2="56744"/>
                        <a14:foregroundMark x1="39713" y1="55349" x2="42584" y2="54884"/>
                        <a14:foregroundMark x1="44498" y1="54884" x2="44498" y2="54884"/>
                        <a14:foregroundMark x1="44498" y1="54884" x2="44498" y2="54884"/>
                        <a14:foregroundMark x1="44498" y1="56279" x2="46890" y2="56279"/>
                        <a14:foregroundMark x1="52632" y1="55349" x2="55981" y2="53953"/>
                        <a14:foregroundMark x1="55981" y1="53953" x2="55981" y2="53953"/>
                        <a14:foregroundMark x1="59809" y1="52558" x2="60287" y2="49767"/>
                        <a14:foregroundMark x1="61244" y1="48372" x2="61244" y2="48372"/>
                        <a14:foregroundMark x1="51196" y1="40000" x2="51196" y2="40000"/>
                        <a14:foregroundMark x1="47368" y1="40465" x2="47368" y2="40465"/>
                        <a14:foregroundMark x1="44498" y1="40465" x2="44498" y2="40465"/>
                        <a14:foregroundMark x1="40191" y1="37674" x2="38278" y2="34884"/>
                        <a14:foregroundMark x1="35885" y1="34884" x2="35885" y2="34884"/>
                        <a14:foregroundMark x1="35885" y1="34884" x2="35885" y2="34884"/>
                        <a14:foregroundMark x1="35885" y1="35814" x2="35885" y2="35814"/>
                        <a14:foregroundMark x1="35407" y1="34419" x2="35407" y2="34419"/>
                        <a14:foregroundMark x1="35407" y1="33488" x2="35407" y2="33488"/>
                        <a14:foregroundMark x1="34450" y1="57674" x2="34450" y2="57674"/>
                        <a14:foregroundMark x1="33971" y1="57674" x2="48325" y2="52093"/>
                        <a14:foregroundMark x1="54545" y1="48372" x2="54545" y2="48372"/>
                        <a14:foregroundMark x1="57416" y1="45581" x2="59809" y2="41395"/>
                        <a14:foregroundMark x1="64115" y1="38605" x2="64115" y2="38605"/>
                        <a14:foregroundMark x1="67464" y1="37674" x2="67464" y2="37674"/>
                        <a14:foregroundMark x1="68900" y1="35814" x2="71770" y2="34419"/>
                        <a14:foregroundMark x1="75598" y1="34419" x2="75598" y2="34419"/>
                        <a14:foregroundMark x1="77033" y1="33488" x2="77033" y2="33488"/>
                        <a14:foregroundMark x1="75598" y1="38605" x2="75598" y2="38605"/>
                        <a14:foregroundMark x1="74641" y1="41860" x2="74641" y2="44186"/>
                        <a14:foregroundMark x1="71770" y1="45581" x2="71292" y2="47442"/>
                        <a14:foregroundMark x1="70335" y1="47442" x2="70335" y2="47442"/>
                        <a14:foregroundMark x1="64115" y1="52093" x2="61722" y2="52093"/>
                        <a14:foregroundMark x1="58852" y1="53953" x2="58373" y2="59070"/>
                        <a14:foregroundMark x1="57416" y1="60465" x2="57416" y2="60465"/>
                        <a14:foregroundMark x1="56938" y1="60465" x2="52632" y2="60930"/>
                        <a14:foregroundMark x1="52632" y1="60930" x2="52632" y2="60930"/>
                        <a14:foregroundMark x1="51196" y1="59535" x2="46890" y2="61860"/>
                        <a14:foregroundMark x1="45455" y1="61860" x2="45455" y2="61860"/>
                        <a14:foregroundMark x1="40191" y1="57674" x2="40191" y2="57674"/>
                        <a14:foregroundMark x1="30144" y1="45581" x2="28230" y2="44651"/>
                        <a14:foregroundMark x1="25837" y1="42791" x2="25837" y2="42791"/>
                        <a14:foregroundMark x1="25837" y1="40465" x2="25837" y2="404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818" y="6176963"/>
            <a:ext cx="569439" cy="58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8513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 smtClean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4322591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 smtClean="0"/>
              <a:t>Opdrachten (</a:t>
            </a:r>
            <a:r>
              <a:rPr lang="nl-NL" sz="4000" b="1" dirty="0"/>
              <a:t>Rekenvaardigheid) </a:t>
            </a:r>
            <a:r>
              <a:rPr lang="nl-NL" sz="4000" b="1" dirty="0" smtClean="0"/>
              <a:t>:</a:t>
            </a:r>
          </a:p>
          <a:p>
            <a:pPr marL="0" indent="0">
              <a:buNone/>
            </a:pPr>
            <a:r>
              <a:rPr lang="nl-NL" sz="4000" dirty="0" smtClean="0"/>
              <a:t>pagina 43 t/m 51</a:t>
            </a:r>
          </a:p>
          <a:p>
            <a:pPr marL="0" indent="0">
              <a:buNone/>
            </a:pPr>
            <a:r>
              <a:rPr lang="nl-NL" sz="4000" dirty="0" smtClean="0"/>
              <a:t>11, 16, 20, 21, 26 en 32</a:t>
            </a:r>
            <a:endParaRPr lang="nl-NL" sz="4000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6" name="Picture 4" descr="https://s.s-bol.com/imgbase0/imagebase3/large/FC/3/7/3/1/92000000224713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2115" y="2005006"/>
            <a:ext cx="2804886" cy="400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42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 smtClean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3315299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 smtClean="0"/>
              <a:t>Opdrachten (</a:t>
            </a:r>
            <a:r>
              <a:rPr lang="nl-NL" sz="4000" b="1" dirty="0"/>
              <a:t>Rekenvaardigheid) </a:t>
            </a:r>
            <a:r>
              <a:rPr lang="nl-NL" sz="4000" b="1" dirty="0" smtClean="0"/>
              <a:t>:</a:t>
            </a:r>
          </a:p>
          <a:p>
            <a:pPr marL="0" indent="0">
              <a:buNone/>
            </a:pPr>
            <a:r>
              <a:rPr lang="nl-NL" sz="4000" dirty="0" smtClean="0"/>
              <a:t>21) </a:t>
            </a:r>
            <a:r>
              <a:rPr lang="nl-NL" dirty="0">
                <a:solidFill>
                  <a:prstClr val="black"/>
                </a:solidFill>
              </a:rPr>
              <a:t>Brutowinst als % van de omzet</a:t>
            </a:r>
            <a:endParaRPr lang="nl-NL" sz="4000" dirty="0"/>
          </a:p>
          <a:p>
            <a:pPr marL="0" indent="0">
              <a:buNone/>
            </a:pPr>
            <a:r>
              <a:rPr lang="nl-NL" sz="4000" dirty="0" smtClean="0"/>
              <a:t> 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/>
        </p:nvGraphicFramePr>
        <p:xfrm>
          <a:off x="2191657" y="3161092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4318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99321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077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Omzet 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€ 74.525,-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IWO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€ 35,772,-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  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1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Brutowinst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1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70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 smtClean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3315299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 smtClean="0"/>
              <a:t>Opdrachten (</a:t>
            </a:r>
            <a:r>
              <a:rPr lang="nl-NL" sz="4000" b="1" dirty="0"/>
              <a:t>Rekenvaardigheid) </a:t>
            </a:r>
            <a:r>
              <a:rPr lang="nl-NL" sz="4000" b="1" dirty="0" smtClean="0"/>
              <a:t>:</a:t>
            </a:r>
          </a:p>
          <a:p>
            <a:pPr marL="0" indent="0">
              <a:buNone/>
            </a:pPr>
            <a:r>
              <a:rPr lang="nl-NL" sz="4000" dirty="0" smtClean="0"/>
              <a:t>21</a:t>
            </a:r>
            <a:r>
              <a:rPr lang="nl-NL" sz="4000" dirty="0" smtClean="0"/>
              <a:t>) 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/>
        </p:nvGraphicFramePr>
        <p:xfrm>
          <a:off x="2191657" y="3161092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4318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99321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077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Omzet 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€ 74.525,-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100 %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IWO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€ 35,772,-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  48 %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1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Brutowinst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€ 38.753,-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 52 %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1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637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 smtClean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3315299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 smtClean="0"/>
              <a:t>Opdrachten (</a:t>
            </a:r>
            <a:r>
              <a:rPr lang="nl-NL" sz="4000" b="1" dirty="0"/>
              <a:t>Rekenvaardigheid) </a:t>
            </a:r>
            <a:r>
              <a:rPr lang="nl-NL" sz="4000" b="1" dirty="0" smtClean="0"/>
              <a:t>:</a:t>
            </a:r>
          </a:p>
          <a:p>
            <a:pPr marL="0" lvl="0" indent="0">
              <a:buNone/>
            </a:pPr>
            <a:r>
              <a:rPr lang="nl-NL" sz="4000" dirty="0" smtClean="0"/>
              <a:t>32) </a:t>
            </a:r>
            <a:r>
              <a:rPr lang="nl-NL" sz="3200" dirty="0">
                <a:solidFill>
                  <a:prstClr val="black"/>
                </a:solidFill>
              </a:rPr>
              <a:t>Brutowinst als % van de Inkoopwaarde van de omzet (IWO) </a:t>
            </a:r>
            <a:endParaRPr lang="nl-NL" sz="2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/>
        </p:nvGraphicFramePr>
        <p:xfrm>
          <a:off x="2191657" y="3161092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4318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99321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077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Omzet 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€ 123.175,-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IWO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 98.540,-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1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Brutowinst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1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612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 smtClean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3315299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 smtClean="0"/>
              <a:t>Opdrachten (</a:t>
            </a:r>
            <a:r>
              <a:rPr lang="nl-NL" sz="4000" b="1" dirty="0"/>
              <a:t>Rekenvaardigheid) </a:t>
            </a:r>
            <a:r>
              <a:rPr lang="nl-NL" sz="4000" b="1" dirty="0" smtClean="0"/>
              <a:t>:</a:t>
            </a:r>
          </a:p>
          <a:p>
            <a:pPr marL="0" indent="0">
              <a:buNone/>
            </a:pPr>
            <a:r>
              <a:rPr lang="nl-NL" sz="4000" dirty="0" smtClean="0"/>
              <a:t>32)  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/>
        </p:nvGraphicFramePr>
        <p:xfrm>
          <a:off x="2191657" y="3161092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4318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99321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077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Omzet 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€ 123.175,-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 125 %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IWO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 98.540,-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 100 %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1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Brutowinst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€  </a:t>
                      </a:r>
                      <a:r>
                        <a:rPr lang="nl-NL" dirty="0" smtClean="0"/>
                        <a:t>24.635,-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 25 %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1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451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20635"/>
          <a:stretch/>
        </p:blipFill>
        <p:spPr>
          <a:xfrm>
            <a:off x="3540468" y="1690688"/>
            <a:ext cx="5111063" cy="4267211"/>
          </a:xfrm>
          <a:prstGeom prst="rect">
            <a:avLst/>
          </a:prstGeom>
        </p:spPr>
      </p:pic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 smtClean="0"/>
              <a:t>Exploitatiebegroting 				</a:t>
            </a:r>
            <a:r>
              <a:rPr lang="nl-NL" sz="2800" i="1" dirty="0" smtClean="0"/>
              <a:t>(pagina 36)</a:t>
            </a:r>
            <a:endParaRPr lang="nl-NL" sz="2000" i="1" dirty="0"/>
          </a:p>
        </p:txBody>
      </p:sp>
    </p:spTree>
    <p:extLst>
      <p:ext uri="{BB962C8B-B14F-4D97-AF65-F5344CB8AC3E}">
        <p14:creationId xmlns:p14="http://schemas.microsoft.com/office/powerpoint/2010/main" val="56932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1517"/>
          <a:stretch/>
        </p:blipFill>
        <p:spPr>
          <a:xfrm>
            <a:off x="2063079" y="1879374"/>
            <a:ext cx="8065841" cy="2416855"/>
          </a:xfrm>
          <a:prstGeom prst="rect">
            <a:avLst/>
          </a:prstGeom>
        </p:spPr>
      </p:pic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 smtClean="0"/>
              <a:t>Exploitatiebegroting 				</a:t>
            </a:r>
            <a:r>
              <a:rPr lang="nl-NL" sz="2800" i="1" dirty="0" smtClean="0"/>
              <a:t>(pagina 36)</a:t>
            </a:r>
            <a:endParaRPr lang="nl-NL" sz="2000" i="1" dirty="0"/>
          </a:p>
        </p:txBody>
      </p:sp>
    </p:spTree>
    <p:extLst>
      <p:ext uri="{BB962C8B-B14F-4D97-AF65-F5344CB8AC3E}">
        <p14:creationId xmlns:p14="http://schemas.microsoft.com/office/powerpoint/2010/main" val="327704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 smtClean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3315299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 smtClean="0"/>
              <a:t>Opdrachten (</a:t>
            </a:r>
            <a:r>
              <a:rPr lang="nl-NL" sz="4000" b="1" dirty="0"/>
              <a:t>Rekenvaardigheid) </a:t>
            </a:r>
            <a:r>
              <a:rPr lang="nl-NL" sz="4000" b="1" dirty="0" smtClean="0"/>
              <a:t>:</a:t>
            </a:r>
          </a:p>
          <a:p>
            <a:pPr marL="0" indent="0">
              <a:buNone/>
            </a:pPr>
            <a:r>
              <a:rPr lang="nl-NL" sz="4000" dirty="0" smtClean="0"/>
              <a:t>11) </a:t>
            </a:r>
            <a:r>
              <a:rPr lang="nl-NL" sz="3200" dirty="0" smtClean="0"/>
              <a:t>Brutowinst als % van de Inkoopwaarde van de omzet (IWO) </a:t>
            </a:r>
            <a:endParaRPr lang="nl-NL" sz="2000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/>
        </p:nvGraphicFramePr>
        <p:xfrm>
          <a:off x="2191657" y="3161092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4318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99321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077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Omzet 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 125.000,- 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IWO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         ?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1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Brutowinst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 30 %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1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26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 smtClean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3315299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 smtClean="0"/>
              <a:t>Opdrachten (</a:t>
            </a:r>
            <a:r>
              <a:rPr lang="nl-NL" sz="4000" b="1" dirty="0"/>
              <a:t>Rekenvaardigheid) </a:t>
            </a:r>
            <a:r>
              <a:rPr lang="nl-NL" sz="4000" b="1" dirty="0" smtClean="0"/>
              <a:t>:</a:t>
            </a:r>
          </a:p>
          <a:p>
            <a:pPr marL="0" indent="0">
              <a:buNone/>
            </a:pPr>
            <a:r>
              <a:rPr lang="nl-NL" sz="4000" dirty="0" smtClean="0"/>
              <a:t>11) 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/>
        </p:nvGraphicFramePr>
        <p:xfrm>
          <a:off x="2191657" y="3161092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4318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99321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077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Omzet 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 125.000,- 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 130 %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IWO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</a:t>
                      </a:r>
                      <a:r>
                        <a:rPr lang="nl-NL" baseline="0" dirty="0" smtClean="0"/>
                        <a:t>  96.153,85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 100 %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1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Brutowinst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 28.846,15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 30 %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1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25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 smtClean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3315299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 smtClean="0"/>
              <a:t>Opdrachten (</a:t>
            </a:r>
            <a:r>
              <a:rPr lang="nl-NL" sz="4000" b="1" dirty="0"/>
              <a:t>Rekenvaardigheid) </a:t>
            </a:r>
            <a:r>
              <a:rPr lang="nl-NL" sz="4000" b="1" dirty="0" smtClean="0"/>
              <a:t>:</a:t>
            </a:r>
          </a:p>
          <a:p>
            <a:pPr marL="0" indent="0">
              <a:buNone/>
            </a:pPr>
            <a:r>
              <a:rPr lang="nl-NL" sz="4000" dirty="0" smtClean="0"/>
              <a:t>16) </a:t>
            </a:r>
            <a:r>
              <a:rPr lang="nl-NL" dirty="0"/>
              <a:t>Brutowinst als % van de </a:t>
            </a:r>
            <a:r>
              <a:rPr lang="nl-NL" dirty="0" smtClean="0"/>
              <a:t>omzet</a:t>
            </a:r>
            <a:endParaRPr lang="nl-NL" sz="1800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064969"/>
              </p:ext>
            </p:extLst>
          </p:nvPr>
        </p:nvGraphicFramePr>
        <p:xfrm>
          <a:off x="2191657" y="3161092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4318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99321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077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Omzet 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 125.000,-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  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IWO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 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1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Brutowinst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40 %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1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546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 smtClean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3315299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 smtClean="0"/>
              <a:t>Opdrachten (</a:t>
            </a:r>
            <a:r>
              <a:rPr lang="nl-NL" sz="4000" b="1" dirty="0"/>
              <a:t>Rekenvaardigheid) </a:t>
            </a:r>
            <a:r>
              <a:rPr lang="nl-NL" sz="4000" b="1" dirty="0" smtClean="0"/>
              <a:t>:</a:t>
            </a:r>
          </a:p>
          <a:p>
            <a:pPr marL="0" indent="0">
              <a:buNone/>
            </a:pPr>
            <a:r>
              <a:rPr lang="nl-NL" sz="4000" dirty="0" smtClean="0"/>
              <a:t>16) 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/>
        </p:nvGraphicFramePr>
        <p:xfrm>
          <a:off x="2191657" y="3161092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4318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99321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077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Omzet 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 125.000,-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100  %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IWO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 75.000,-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60 %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1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Brutowinst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 50.000,-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 40 %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1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550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 smtClean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3315299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 smtClean="0"/>
              <a:t>Opdrachten (</a:t>
            </a:r>
            <a:r>
              <a:rPr lang="nl-NL" sz="4000" b="1" dirty="0"/>
              <a:t>Rekenvaardigheid) </a:t>
            </a:r>
            <a:r>
              <a:rPr lang="nl-NL" sz="4000" b="1" dirty="0" smtClean="0"/>
              <a:t>:</a:t>
            </a:r>
          </a:p>
          <a:p>
            <a:pPr marL="0" indent="0">
              <a:buNone/>
            </a:pPr>
            <a:r>
              <a:rPr lang="nl-NL" sz="4000" dirty="0" smtClean="0"/>
              <a:t>20</a:t>
            </a:r>
            <a:r>
              <a:rPr lang="nl-NL" sz="4000" dirty="0" smtClean="0"/>
              <a:t>) </a:t>
            </a:r>
            <a:r>
              <a:rPr lang="nl-NL" dirty="0"/>
              <a:t>Brutowinst als % van de </a:t>
            </a:r>
            <a:r>
              <a:rPr lang="nl-NL" dirty="0" smtClean="0"/>
              <a:t>omzet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/>
        </p:nvGraphicFramePr>
        <p:xfrm>
          <a:off x="2191657" y="3161092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4318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99321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077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Omzet 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 348.798,-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IWO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1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Brutowinst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33 %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1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707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dirty="0" smtClean="0"/>
              <a:t>Exploitatiebegroting 				</a:t>
            </a:r>
            <a:endParaRPr lang="nl-NL" sz="2000" i="1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03443"/>
            <a:ext cx="11179629" cy="3315299"/>
          </a:xfrm>
        </p:spPr>
        <p:txBody>
          <a:bodyPr/>
          <a:lstStyle/>
          <a:p>
            <a:pPr marL="0" indent="0">
              <a:buNone/>
            </a:pPr>
            <a:r>
              <a:rPr lang="nl-NL" sz="4000" b="1" dirty="0" smtClean="0"/>
              <a:t>Opdrachten (</a:t>
            </a:r>
            <a:r>
              <a:rPr lang="nl-NL" sz="4000" b="1" dirty="0"/>
              <a:t>Rekenvaardigheid) </a:t>
            </a:r>
            <a:r>
              <a:rPr lang="nl-NL" sz="4000" b="1" dirty="0" smtClean="0"/>
              <a:t>:</a:t>
            </a:r>
          </a:p>
          <a:p>
            <a:pPr marL="0" indent="0">
              <a:buNone/>
            </a:pPr>
            <a:r>
              <a:rPr lang="nl-NL" sz="4000" dirty="0" smtClean="0"/>
              <a:t>20</a:t>
            </a:r>
            <a:r>
              <a:rPr lang="nl-NL" sz="4000" dirty="0" smtClean="0"/>
              <a:t>) 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/>
        </p:nvGraphicFramePr>
        <p:xfrm>
          <a:off x="2191657" y="3161092"/>
          <a:ext cx="812799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431881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399321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077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Omzet 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 348.798,-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 100 %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IWO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€ 233.694,66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 67 %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110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Brutowinst</a:t>
                      </a:r>
                      <a:endParaRPr lang="nl-NL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€ 115.103,34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dirty="0" smtClean="0"/>
                        <a:t>33 %</a:t>
                      </a:r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71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366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a1">
  <a:themeElements>
    <a:clrScheme name="Aangepast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BDEA1A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848D2DA3-4BAC-4590-9F3A-C04EAD61AF1C}" vid="{84936BD3-994A-46F0-BAD8-245BDD45B96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34AB46C-E7DD-4AF2-A7A5-F2595E76F2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759273-37C4-4D29-B6F1-D48FAAD4B5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27EEF0-7D61-40A3-B81E-F2FB95721E34}">
  <ds:schemaRefs>
    <ds:schemaRef ds:uri="34354c1b-6b8c-435b-ad50-990538c19557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www.w3.org/XML/1998/namespace"/>
    <ds:schemaRef ds:uri="47a28104-336f-447d-946e-e305ac2bcd47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310</Words>
  <Application>Microsoft Office PowerPoint</Application>
  <PresentationFormat>Breedbeeld</PresentationFormat>
  <Paragraphs>163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Thema1</vt:lpstr>
      <vt:lpstr>Exploitatiebegroting     </vt:lpstr>
      <vt:lpstr>Exploitatiebegroting     (pagina 36)</vt:lpstr>
      <vt:lpstr>Exploitatiebegroting     (pagina 36)</vt:lpstr>
      <vt:lpstr>Exploitatiebegroting     </vt:lpstr>
      <vt:lpstr>Exploitatiebegroting     </vt:lpstr>
      <vt:lpstr>Exploitatiebegroting     </vt:lpstr>
      <vt:lpstr>Exploitatiebegroting     </vt:lpstr>
      <vt:lpstr>Exploitatiebegroting     </vt:lpstr>
      <vt:lpstr>Exploitatiebegroting     </vt:lpstr>
      <vt:lpstr>Exploitatiebegroting     </vt:lpstr>
      <vt:lpstr>Exploitatiebegroting     </vt:lpstr>
      <vt:lpstr>Exploitatiebegroting     </vt:lpstr>
      <vt:lpstr>Exploitatiebegroting     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Exploitatiebegroting     </dc:title>
  <dc:creator>Thomas Noordeloos</dc:creator>
  <cp:lastModifiedBy>Thomas Noordeloos</cp:lastModifiedBy>
  <cp:revision>2</cp:revision>
  <dcterms:created xsi:type="dcterms:W3CDTF">2019-12-06T08:59:17Z</dcterms:created>
  <dcterms:modified xsi:type="dcterms:W3CDTF">2019-12-06T10:15:48Z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