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74618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116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6076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601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1332959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7101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3422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3507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5255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1363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361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8513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4322591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 smtClean="0"/>
              <a:t>Opdrachten (</a:t>
            </a:r>
            <a:r>
              <a:rPr lang="nl-NL" sz="4000" b="1" dirty="0"/>
              <a:t>Rekenvaardigheid) </a:t>
            </a:r>
            <a:r>
              <a:rPr lang="nl-NL" sz="4000" b="1" dirty="0" smtClean="0"/>
              <a:t>:</a:t>
            </a:r>
          </a:p>
          <a:p>
            <a:pPr marL="0" indent="0">
              <a:buNone/>
            </a:pPr>
            <a:r>
              <a:rPr lang="nl-NL" sz="4000" dirty="0" smtClean="0"/>
              <a:t>pagina 43 t/m 51</a:t>
            </a:r>
          </a:p>
          <a:p>
            <a:pPr marL="0" indent="0">
              <a:buNone/>
            </a:pPr>
            <a:r>
              <a:rPr lang="nl-NL" sz="4000" dirty="0" smtClean="0"/>
              <a:t>11, 16, 20, 21, 26 en 32</a:t>
            </a:r>
            <a:endParaRPr lang="nl-NL" sz="4000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Picture 4" descr="https://s.s-bol.com/imgbase0/imagebase3/large/FC/3/7/3/1/920000002247137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2115" y="2005006"/>
            <a:ext cx="2804886" cy="400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742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 smtClean="0"/>
              <a:t>Opdrachten (</a:t>
            </a:r>
            <a:r>
              <a:rPr lang="nl-NL" sz="4000" b="1" dirty="0"/>
              <a:t>Rekenvaardigheid) </a:t>
            </a:r>
            <a:r>
              <a:rPr lang="nl-NL" sz="4000" b="1" dirty="0" smtClean="0"/>
              <a:t>:</a:t>
            </a:r>
          </a:p>
          <a:p>
            <a:pPr marL="0" indent="0">
              <a:buNone/>
            </a:pPr>
            <a:r>
              <a:rPr lang="nl-NL" sz="4000" dirty="0" smtClean="0"/>
              <a:t>21) </a:t>
            </a:r>
            <a:r>
              <a:rPr lang="nl-NL" dirty="0">
                <a:solidFill>
                  <a:prstClr val="black"/>
                </a:solidFill>
              </a:rPr>
              <a:t>Brutowinst als % van de omzet</a:t>
            </a:r>
            <a:endParaRPr lang="nl-NL" sz="4000" dirty="0"/>
          </a:p>
          <a:p>
            <a:pPr marL="0" indent="0">
              <a:buNone/>
            </a:pPr>
            <a:r>
              <a:rPr lang="nl-NL" sz="4000" dirty="0" smtClean="0"/>
              <a:t> 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/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Omzet 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€ 74.525,-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IWO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€ 35,772,-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 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Brutowinst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70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 smtClean="0"/>
              <a:t>Opdrachten (</a:t>
            </a:r>
            <a:r>
              <a:rPr lang="nl-NL" sz="4000" b="1" dirty="0"/>
              <a:t>Rekenvaardigheid) </a:t>
            </a:r>
            <a:r>
              <a:rPr lang="nl-NL" sz="4000" b="1" dirty="0" smtClean="0"/>
              <a:t>:</a:t>
            </a:r>
          </a:p>
          <a:p>
            <a:pPr marL="0" indent="0">
              <a:buNone/>
            </a:pPr>
            <a:r>
              <a:rPr lang="nl-NL" sz="4000" dirty="0" smtClean="0"/>
              <a:t>21</a:t>
            </a:r>
            <a:r>
              <a:rPr lang="nl-NL" sz="4000" dirty="0" smtClean="0"/>
              <a:t>) 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/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Omzet 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€ 74.525,-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100 %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IWO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€ 35,772,-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  48 %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Brutowinst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€ 38.753,-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 52 %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637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 smtClean="0"/>
              <a:t>Opdrachten (</a:t>
            </a:r>
            <a:r>
              <a:rPr lang="nl-NL" sz="4000" b="1" dirty="0"/>
              <a:t>Rekenvaardigheid) </a:t>
            </a:r>
            <a:r>
              <a:rPr lang="nl-NL" sz="4000" b="1" dirty="0" smtClean="0"/>
              <a:t>:</a:t>
            </a:r>
          </a:p>
          <a:p>
            <a:pPr marL="0" lvl="0" indent="0">
              <a:buNone/>
            </a:pPr>
            <a:r>
              <a:rPr lang="nl-NL" sz="4000" dirty="0" smtClean="0"/>
              <a:t>32) </a:t>
            </a:r>
            <a:r>
              <a:rPr lang="nl-NL" sz="3200" dirty="0">
                <a:solidFill>
                  <a:prstClr val="black"/>
                </a:solidFill>
              </a:rPr>
              <a:t>Brutowinst als % van de Inkoopwaarde van de omzet (IWO) </a:t>
            </a:r>
            <a:endParaRPr lang="nl-NL" sz="20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/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Omzet 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€ 123.175,-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IWO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 98.540,-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Brutowinst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612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 smtClean="0"/>
              <a:t>Opdrachten (</a:t>
            </a:r>
            <a:r>
              <a:rPr lang="nl-NL" sz="4000" b="1" dirty="0"/>
              <a:t>Rekenvaardigheid) </a:t>
            </a:r>
            <a:r>
              <a:rPr lang="nl-NL" sz="4000" b="1" dirty="0" smtClean="0"/>
              <a:t>:</a:t>
            </a:r>
          </a:p>
          <a:p>
            <a:pPr marL="0" indent="0">
              <a:buNone/>
            </a:pPr>
            <a:r>
              <a:rPr lang="nl-NL" sz="4000" dirty="0" smtClean="0"/>
              <a:t>32)  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/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Omzet 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€ 123.175,-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 125 %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IWO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 98.540,-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 100 %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Brutowinst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€  </a:t>
                      </a:r>
                      <a:r>
                        <a:rPr lang="nl-NL" dirty="0" smtClean="0"/>
                        <a:t>24.635,-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 25 %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451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20635"/>
          <a:stretch/>
        </p:blipFill>
        <p:spPr>
          <a:xfrm>
            <a:off x="3540468" y="1690688"/>
            <a:ext cx="5111063" cy="4267211"/>
          </a:xfrm>
          <a:prstGeom prst="rect">
            <a:avLst/>
          </a:prstGeom>
        </p:spPr>
      </p:pic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r>
              <a:rPr lang="nl-NL" sz="2800" i="1" dirty="0" smtClean="0"/>
              <a:t>(pagina 36)</a:t>
            </a:r>
            <a:endParaRPr lang="nl-NL" sz="2000" i="1" dirty="0"/>
          </a:p>
        </p:txBody>
      </p:sp>
    </p:spTree>
    <p:extLst>
      <p:ext uri="{BB962C8B-B14F-4D97-AF65-F5344CB8AC3E}">
        <p14:creationId xmlns:p14="http://schemas.microsoft.com/office/powerpoint/2010/main" val="56932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1517"/>
          <a:stretch/>
        </p:blipFill>
        <p:spPr>
          <a:xfrm>
            <a:off x="2063079" y="1879374"/>
            <a:ext cx="8065841" cy="2416855"/>
          </a:xfrm>
          <a:prstGeom prst="rect">
            <a:avLst/>
          </a:prstGeom>
        </p:spPr>
      </p:pic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r>
              <a:rPr lang="nl-NL" sz="2800" i="1" dirty="0" smtClean="0"/>
              <a:t>(pagina 36)</a:t>
            </a:r>
            <a:endParaRPr lang="nl-NL" sz="2000" i="1" dirty="0"/>
          </a:p>
        </p:txBody>
      </p:sp>
    </p:spTree>
    <p:extLst>
      <p:ext uri="{BB962C8B-B14F-4D97-AF65-F5344CB8AC3E}">
        <p14:creationId xmlns:p14="http://schemas.microsoft.com/office/powerpoint/2010/main" val="327704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 smtClean="0"/>
              <a:t>Opdrachten (</a:t>
            </a:r>
            <a:r>
              <a:rPr lang="nl-NL" sz="4000" b="1" dirty="0"/>
              <a:t>Rekenvaardigheid) </a:t>
            </a:r>
            <a:r>
              <a:rPr lang="nl-NL" sz="4000" b="1" dirty="0" smtClean="0"/>
              <a:t>:</a:t>
            </a:r>
          </a:p>
          <a:p>
            <a:pPr marL="0" indent="0">
              <a:buNone/>
            </a:pPr>
            <a:r>
              <a:rPr lang="nl-NL" sz="4000" dirty="0" smtClean="0"/>
              <a:t>11) </a:t>
            </a:r>
            <a:r>
              <a:rPr lang="nl-NL" sz="3200" dirty="0" smtClean="0"/>
              <a:t>Brutowinst als % van de Inkoopwaarde van de omzet (IWO) </a:t>
            </a:r>
            <a:endParaRPr lang="nl-NL" sz="2000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/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Omzet 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 125.000,- 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IWO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         ?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Brutowinst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 30 %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26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 smtClean="0"/>
              <a:t>Opdrachten (</a:t>
            </a:r>
            <a:r>
              <a:rPr lang="nl-NL" sz="4000" b="1" dirty="0"/>
              <a:t>Rekenvaardigheid) </a:t>
            </a:r>
            <a:r>
              <a:rPr lang="nl-NL" sz="4000" b="1" dirty="0" smtClean="0"/>
              <a:t>:</a:t>
            </a:r>
          </a:p>
          <a:p>
            <a:pPr marL="0" indent="0">
              <a:buNone/>
            </a:pPr>
            <a:r>
              <a:rPr lang="nl-NL" sz="4000" dirty="0" smtClean="0"/>
              <a:t>11) 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/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Omzet 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 125.000,- 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 130 %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IWO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</a:t>
                      </a:r>
                      <a:r>
                        <a:rPr lang="nl-NL" baseline="0" dirty="0" smtClean="0"/>
                        <a:t>  96.153,85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 100 %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Brutowinst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 28.846,15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 30 %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25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 smtClean="0"/>
              <a:t>Opdrachten (</a:t>
            </a:r>
            <a:r>
              <a:rPr lang="nl-NL" sz="4000" b="1" dirty="0"/>
              <a:t>Rekenvaardigheid) </a:t>
            </a:r>
            <a:r>
              <a:rPr lang="nl-NL" sz="4000" b="1" dirty="0" smtClean="0"/>
              <a:t>:</a:t>
            </a:r>
          </a:p>
          <a:p>
            <a:pPr marL="0" indent="0">
              <a:buNone/>
            </a:pPr>
            <a:r>
              <a:rPr lang="nl-NL" sz="4000" dirty="0" smtClean="0"/>
              <a:t>16) </a:t>
            </a:r>
            <a:r>
              <a:rPr lang="nl-NL" dirty="0"/>
              <a:t>Brutowinst als % van de </a:t>
            </a:r>
            <a:r>
              <a:rPr lang="nl-NL" dirty="0" smtClean="0"/>
              <a:t>omzet</a:t>
            </a:r>
            <a:endParaRPr lang="nl-NL" sz="1800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064969"/>
              </p:ext>
            </p:extLst>
          </p:nvPr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Omzet 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 125.000,-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 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IWO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Brutowinst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40 %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546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 smtClean="0"/>
              <a:t>Opdrachten (</a:t>
            </a:r>
            <a:r>
              <a:rPr lang="nl-NL" sz="4000" b="1" dirty="0"/>
              <a:t>Rekenvaardigheid) </a:t>
            </a:r>
            <a:r>
              <a:rPr lang="nl-NL" sz="4000" b="1" dirty="0" smtClean="0"/>
              <a:t>:</a:t>
            </a:r>
          </a:p>
          <a:p>
            <a:pPr marL="0" indent="0">
              <a:buNone/>
            </a:pPr>
            <a:r>
              <a:rPr lang="nl-NL" sz="4000" dirty="0" smtClean="0"/>
              <a:t>16) 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/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Omzet 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 125.000,-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100  %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IWO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 75.000,-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60 %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Brutowinst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 50.000,-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 40 %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550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 smtClean="0"/>
              <a:t>Opdrachten (</a:t>
            </a:r>
            <a:r>
              <a:rPr lang="nl-NL" sz="4000" b="1" dirty="0"/>
              <a:t>Rekenvaardigheid) </a:t>
            </a:r>
            <a:r>
              <a:rPr lang="nl-NL" sz="4000" b="1" dirty="0" smtClean="0"/>
              <a:t>:</a:t>
            </a:r>
          </a:p>
          <a:p>
            <a:pPr marL="0" indent="0">
              <a:buNone/>
            </a:pPr>
            <a:r>
              <a:rPr lang="nl-NL" sz="4000" dirty="0" smtClean="0"/>
              <a:t>20</a:t>
            </a:r>
            <a:r>
              <a:rPr lang="nl-NL" sz="4000" dirty="0" smtClean="0"/>
              <a:t>) </a:t>
            </a:r>
            <a:r>
              <a:rPr lang="nl-NL" dirty="0"/>
              <a:t>Brutowinst als % van de </a:t>
            </a:r>
            <a:r>
              <a:rPr lang="nl-NL" dirty="0" smtClean="0"/>
              <a:t>omzet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/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Omzet 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 348.798,-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IWO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Brutowinst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33 %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707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 smtClean="0"/>
              <a:t>Opdrachten (</a:t>
            </a:r>
            <a:r>
              <a:rPr lang="nl-NL" sz="4000" b="1" dirty="0"/>
              <a:t>Rekenvaardigheid) </a:t>
            </a:r>
            <a:r>
              <a:rPr lang="nl-NL" sz="4000" b="1" dirty="0" smtClean="0"/>
              <a:t>:</a:t>
            </a:r>
          </a:p>
          <a:p>
            <a:pPr marL="0" indent="0">
              <a:buNone/>
            </a:pPr>
            <a:r>
              <a:rPr lang="nl-NL" sz="4000" dirty="0" smtClean="0"/>
              <a:t>20</a:t>
            </a:r>
            <a:r>
              <a:rPr lang="nl-NL" sz="4000" dirty="0" smtClean="0"/>
              <a:t>) 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/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Omzet 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 348.798,-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 100 %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IWO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€ 233.694,66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 67 %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Brutowinst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€ 115.103,34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33 %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366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34AB46C-E7DD-4AF2-A7A5-F2595E76F2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759273-37C4-4D29-B6F1-D48FAAD4B5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27EEF0-7D61-40A3-B81E-F2FB95721E34}">
  <ds:schemaRefs>
    <ds:schemaRef ds:uri="34354c1b-6b8c-435b-ad50-990538c19557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http://www.w3.org/XML/1998/namespace"/>
    <ds:schemaRef ds:uri="47a28104-336f-447d-946e-e305ac2bcd47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310</Words>
  <Application>Microsoft Office PowerPoint</Application>
  <PresentationFormat>Breedbeeld</PresentationFormat>
  <Paragraphs>163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Thema1</vt:lpstr>
      <vt:lpstr>Exploitatiebegroting     </vt:lpstr>
      <vt:lpstr>Exploitatiebegroting     (pagina 36)</vt:lpstr>
      <vt:lpstr>Exploitatiebegroting     (pagina 36)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Exploitatiebegroting     </dc:title>
  <dc:creator>Thomas Noordeloos</dc:creator>
  <cp:lastModifiedBy>Thomas Noordeloos</cp:lastModifiedBy>
  <cp:revision>2</cp:revision>
  <dcterms:created xsi:type="dcterms:W3CDTF">2019-12-06T08:59:17Z</dcterms:created>
  <dcterms:modified xsi:type="dcterms:W3CDTF">2019-12-06T10:15:48Z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